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1" r:id="rId1"/>
  </p:sldMasterIdLst>
  <p:notesMasterIdLst>
    <p:notesMasterId r:id="rId23"/>
  </p:notesMasterIdLst>
  <p:sldIdLst>
    <p:sldId id="268" r:id="rId2"/>
    <p:sldId id="272" r:id="rId3"/>
    <p:sldId id="273" r:id="rId4"/>
    <p:sldId id="256" r:id="rId5"/>
    <p:sldId id="261" r:id="rId6"/>
    <p:sldId id="257" r:id="rId7"/>
    <p:sldId id="262" r:id="rId8"/>
    <p:sldId id="263" r:id="rId9"/>
    <p:sldId id="259" r:id="rId10"/>
    <p:sldId id="260" r:id="rId11"/>
    <p:sldId id="258" r:id="rId12"/>
    <p:sldId id="264" r:id="rId13"/>
    <p:sldId id="265" r:id="rId14"/>
    <p:sldId id="266" r:id="rId15"/>
    <p:sldId id="267" r:id="rId16"/>
    <p:sldId id="269" r:id="rId17"/>
    <p:sldId id="270" r:id="rId18"/>
    <p:sldId id="271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/>
    <p:restoredTop sz="94694"/>
  </p:normalViewPr>
  <p:slideViewPr>
    <p:cSldViewPr snapToGrid="0" snapToObjects="1">
      <p:cViewPr varScale="1">
        <p:scale>
          <a:sx n="62" d="100"/>
          <a:sy n="62" d="100"/>
        </p:scale>
        <p:origin x="9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F1FC5-6BBF-4D86-8742-B8E5E11A59CA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84B48-E103-4A4F-8ECB-EDEE869A9F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80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073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7933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76173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5247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166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12460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54563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092795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5656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025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91246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85136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85690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4770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10165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1872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0085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676CB-C275-B641-9CF4-A1ADE645B1AF}" type="datetimeFigureOut">
              <a:rPr kumimoji="1" lang="ko-Kore-KR" altLang="en-US" smtClean="0"/>
              <a:t>11/25/2020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2468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4" r:id="rId13"/>
    <p:sldLayoutId id="2147483735" r:id="rId14"/>
    <p:sldLayoutId id="2147483736" r:id="rId15"/>
    <p:sldLayoutId id="214748373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1277492"/>
            <a:ext cx="1219200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300" dirty="0" err="1"/>
              <a:t>블록체인</a:t>
            </a:r>
            <a:r>
              <a:rPr kumimoji="1" lang="ko-KR" altLang="en-US" sz="3300" dirty="0"/>
              <a:t> 기반의 네트워크 접근제어 시스템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14D784-0053-9443-958D-6C107BB0222C}"/>
              </a:ext>
            </a:extLst>
          </p:cNvPr>
          <p:cNvSpPr txBox="1"/>
          <p:nvPr/>
        </p:nvSpPr>
        <p:spPr>
          <a:xfrm>
            <a:off x="8513379" y="4141077"/>
            <a:ext cx="2406869" cy="1888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21511748 </a:t>
            </a:r>
            <a:r>
              <a:rPr lang="ko-KR" altLang="en-US" sz="2000" dirty="0">
                <a:latin typeface="+mn-ea"/>
              </a:rPr>
              <a:t>박준영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21511712 </a:t>
            </a:r>
            <a:r>
              <a:rPr lang="ko-KR" altLang="en-US" sz="2000" dirty="0" err="1">
                <a:latin typeface="+mn-ea"/>
              </a:rPr>
              <a:t>강한샘</a:t>
            </a:r>
            <a:endParaRPr lang="ko-KR" altLang="en-US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21511759 </a:t>
            </a:r>
            <a:r>
              <a:rPr lang="ko-KR" altLang="en-US" sz="2000" dirty="0" err="1">
                <a:latin typeface="+mn-ea"/>
              </a:rPr>
              <a:t>신윤상</a:t>
            </a:r>
            <a:endParaRPr lang="ko-KR" altLang="en-US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21511781 </a:t>
            </a:r>
            <a:r>
              <a:rPr lang="ko-KR" altLang="en-US" sz="2000" dirty="0" err="1">
                <a:latin typeface="+mn-ea"/>
              </a:rPr>
              <a:t>이찬영</a:t>
            </a: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279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 dirty="0"/>
              <a:t>스마트 </a:t>
            </a:r>
            <a:r>
              <a:rPr kumimoji="1" lang="ko-KR" altLang="en-US" sz="3000" dirty="0" err="1"/>
              <a:t>컨트랙트</a:t>
            </a:r>
            <a:r>
              <a:rPr kumimoji="1" lang="ko-KR" altLang="en-US" sz="3000" dirty="0"/>
              <a:t>  </a:t>
            </a:r>
            <a:r>
              <a:rPr kumimoji="1" lang="en-US" altLang="ko-KR" sz="3000" dirty="0"/>
              <a:t>-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JC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sp>
        <p:nvSpPr>
          <p:cNvPr id="12" name="TextBox 11"/>
          <p:cNvSpPr txBox="1"/>
          <p:nvPr/>
        </p:nvSpPr>
        <p:spPr>
          <a:xfrm>
            <a:off x="1920245" y="1564707"/>
            <a:ext cx="10271755" cy="2465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2000" i="0" u="none" strike="noStrike" dirty="0" err="1">
                <a:latin typeface="+mn-ea"/>
              </a:rPr>
              <a:t>JC는</a:t>
            </a:r>
            <a:r>
              <a:rPr lang="ko-KR" altLang="en-US" sz="2000" i="0" u="none" strike="noStrike" dirty="0">
                <a:latin typeface="+mn-ea"/>
              </a:rPr>
              <a:t> </a:t>
            </a:r>
            <a:r>
              <a:rPr lang="ko-KR" altLang="en-US" sz="2000" i="0" u="none" strike="noStrike" dirty="0" err="1">
                <a:latin typeface="+mn-ea"/>
              </a:rPr>
              <a:t>ACC로부터</a:t>
            </a:r>
            <a:r>
              <a:rPr lang="ko-KR" altLang="en-US" sz="2000" i="0" u="none" strike="noStrike" dirty="0">
                <a:latin typeface="+mn-ea"/>
              </a:rPr>
              <a:t> 오작동 보고서를 수신하여 해당 오작동을 판단하고 해당하는 </a:t>
            </a:r>
          </a:p>
          <a:p>
            <a:pPr indent="88900">
              <a:defRPr/>
            </a:pPr>
            <a:r>
              <a:rPr lang="ko-KR" altLang="en-US" sz="2000" i="0" u="none" strike="noStrike" dirty="0">
                <a:latin typeface="+mn-ea"/>
              </a:rPr>
              <a:t>    페널티를 결정한다</a:t>
            </a:r>
            <a:r>
              <a:rPr lang="en-US" altLang="ko-KR" sz="2000" i="0" u="none" strike="noStrike" dirty="0">
                <a:latin typeface="+mn-ea"/>
              </a:rPr>
              <a:t>.</a:t>
            </a:r>
            <a:endParaRPr lang="en-US" altLang="ko-KR" sz="2000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000" i="0" u="none" strike="noStrike" dirty="0" err="1">
                <a:latin typeface="+mn-ea"/>
              </a:rPr>
              <a:t>패널티는</a:t>
            </a:r>
            <a:r>
              <a:rPr lang="ko-KR" altLang="en-US" sz="2000" i="0" u="none" strike="noStrike" dirty="0">
                <a:latin typeface="+mn-ea"/>
              </a:rPr>
              <a:t> 오작동 내용에 근거한다.</a:t>
            </a:r>
            <a:endParaRPr lang="ko-KR" altLang="en-US" sz="2000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000" i="0" u="none" strike="noStrike" dirty="0" err="1">
                <a:latin typeface="+mn-ea"/>
              </a:rPr>
              <a:t>패널티를</a:t>
            </a:r>
            <a:r>
              <a:rPr lang="ko-KR" altLang="en-US" sz="2000" i="0" u="none" strike="noStrike" dirty="0">
                <a:latin typeface="+mn-ea"/>
              </a:rPr>
              <a:t> 결정한 후에 </a:t>
            </a:r>
            <a:r>
              <a:rPr lang="ko-KR" altLang="en-US" sz="2000" i="0" u="none" strike="noStrike" dirty="0" err="1">
                <a:latin typeface="+mn-ea"/>
              </a:rPr>
              <a:t>JC는</a:t>
            </a:r>
            <a:r>
              <a:rPr lang="ko-KR" altLang="en-US" sz="2000" i="0" u="none" strike="noStrike" dirty="0">
                <a:latin typeface="+mn-ea"/>
              </a:rPr>
              <a:t> 결과를 </a:t>
            </a:r>
            <a:r>
              <a:rPr lang="ko-KR" altLang="en-US" sz="2000" i="0" u="none" strike="noStrike" dirty="0" err="1">
                <a:latin typeface="+mn-ea"/>
              </a:rPr>
              <a:t>ACC로</a:t>
            </a:r>
            <a:r>
              <a:rPr lang="ko-KR" altLang="en-US" sz="2000" i="0" u="none" strike="noStrike" dirty="0">
                <a:latin typeface="+mn-ea"/>
              </a:rPr>
              <a:t> 반환한다.</a:t>
            </a:r>
            <a:endParaRPr lang="ko-KR" altLang="en-US" sz="2000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000" i="0" u="none" strike="noStrike" dirty="0" err="1">
                <a:latin typeface="+mn-ea"/>
              </a:rPr>
              <a:t>ACC는</a:t>
            </a:r>
            <a:r>
              <a:rPr lang="ko-KR" altLang="en-US" sz="2000" i="0" u="none" strike="noStrike" dirty="0">
                <a:latin typeface="+mn-ea"/>
              </a:rPr>
              <a:t> 반환된 결과를 </a:t>
            </a:r>
            <a:r>
              <a:rPr lang="ko-KR" altLang="en-US" sz="2000" i="0" u="none" strike="noStrike" dirty="0" err="1">
                <a:latin typeface="+mn-ea"/>
              </a:rPr>
              <a:t>MisbehaviorTable에</a:t>
            </a:r>
            <a:r>
              <a:rPr lang="ko-KR" altLang="en-US" sz="2000" i="0" u="none" strike="noStrike" dirty="0">
                <a:latin typeface="+mn-ea"/>
              </a:rPr>
              <a:t> 기록한다.</a:t>
            </a:r>
          </a:p>
        </p:txBody>
      </p:sp>
    </p:spTree>
    <p:extLst>
      <p:ext uri="{BB962C8B-B14F-4D97-AF65-F5344CB8AC3E}">
        <p14:creationId xmlns:p14="http://schemas.microsoft.com/office/powerpoint/2010/main" val="309641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Backend Server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358525"/>
            <a:ext cx="8278079" cy="4651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sz="2000" dirty="0"/>
              <a:t>Fabric Client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r>
              <a:rPr kumimoji="1" lang="ko-KR" altLang="en-US" sz="2000" dirty="0"/>
              <a:t>    </a:t>
            </a:r>
            <a:r>
              <a:rPr kumimoji="1" lang="en-US" altLang="ko-KR" sz="2000" dirty="0"/>
              <a:t>Fabric Network</a:t>
            </a:r>
            <a:r>
              <a:rPr kumimoji="1" lang="ko-KR" altLang="en-US" sz="2000" dirty="0"/>
              <a:t>에 연결 되어 채널 생성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r>
              <a:rPr kumimoji="1" lang="ko-KR" altLang="en-US" sz="2000" dirty="0"/>
              <a:t>    체인 코드 업로드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체인 코드 호출과 같은 역할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Rest API</a:t>
            </a:r>
          </a:p>
          <a:p>
            <a:pPr>
              <a:lnSpc>
                <a:spcPct val="150000"/>
              </a:lnSpc>
            </a:pPr>
            <a:r>
              <a:rPr kumimoji="1" lang="ko-KR" altLang="en-US" sz="2000" dirty="0"/>
              <a:t>    </a:t>
            </a:r>
            <a:r>
              <a:rPr kumimoji="1" lang="en-US" altLang="ko-KR" sz="2000" dirty="0"/>
              <a:t>Rest API</a:t>
            </a:r>
            <a:r>
              <a:rPr kumimoji="1" lang="ko-KR" altLang="en-US" sz="2000" dirty="0"/>
              <a:t>로 구현하여 </a:t>
            </a:r>
            <a:r>
              <a:rPr kumimoji="1" lang="en-US" altLang="ko-KR" sz="2000" dirty="0"/>
              <a:t>Frontend Server</a:t>
            </a:r>
            <a:r>
              <a:rPr kumimoji="1" lang="ko-KR" altLang="en-US" sz="2000" dirty="0"/>
              <a:t>에서 원하는 요구사항들을 수행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Frontend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Server</a:t>
            </a:r>
            <a:r>
              <a:rPr kumimoji="1" lang="ko-KR" altLang="en-US" sz="2000" dirty="0"/>
              <a:t>에서 </a:t>
            </a:r>
            <a:r>
              <a:rPr kumimoji="1" lang="en-US" altLang="ko-KR" sz="2000" dirty="0"/>
              <a:t>API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요청하면 해당 동작을 수행하는</a:t>
            </a:r>
            <a:r>
              <a:rPr kumimoji="1" lang="en-US" altLang="ko-KR" sz="2000" dirty="0"/>
              <a:t> </a:t>
            </a:r>
            <a:r>
              <a:rPr kumimoji="1" lang="ko-KR" altLang="en-US" sz="2000" dirty="0"/>
              <a:t>체인 코드를 </a:t>
            </a:r>
            <a:r>
              <a:rPr kumimoji="1" lang="en-US" altLang="ko-KR" sz="2000" dirty="0"/>
              <a:t>Fabric Network</a:t>
            </a:r>
            <a:r>
              <a:rPr kumimoji="1" lang="ko-KR" altLang="en-US" sz="2000" dirty="0"/>
              <a:t>에 요청하고 요청 반환 값을 이용하여 </a:t>
            </a:r>
            <a:r>
              <a:rPr kumimoji="1" lang="en-US" altLang="ko-KR" sz="2000" dirty="0"/>
              <a:t>Frontend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Server</a:t>
            </a:r>
            <a:r>
              <a:rPr kumimoji="1" lang="ko-KR" altLang="en-US" sz="2000" dirty="0"/>
              <a:t>에 원하는 정보를 반환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794241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Frontend Server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295463"/>
            <a:ext cx="8278079" cy="1535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사용자 행위에 맞는</a:t>
            </a:r>
            <a:r>
              <a:rPr kumimoji="1" lang="en-US" altLang="ko-KR" sz="2000" dirty="0"/>
              <a:t> API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Backend Server</a:t>
            </a:r>
            <a:r>
              <a:rPr kumimoji="1" lang="ko-KR" altLang="en-US" sz="2000" dirty="0"/>
              <a:t>에 요청하고 반환된 값을 사용자에게 출력</a:t>
            </a:r>
            <a:endParaRPr kumimoji="1" lang="en-US" altLang="ko-KR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페이지는 </a:t>
            </a:r>
            <a:r>
              <a:rPr kumimoji="1" lang="en-US" altLang="ko-KR" sz="2000" dirty="0"/>
              <a:t>Login, </a:t>
            </a:r>
            <a:r>
              <a:rPr kumimoji="1" lang="en-US" altLang="ko-KR" sz="2000" dirty="0" err="1"/>
              <a:t>No_Channel</a:t>
            </a:r>
            <a:r>
              <a:rPr kumimoji="1" lang="en-US" altLang="ko-KR" sz="2000" dirty="0"/>
              <a:t>, Home</a:t>
            </a:r>
            <a:r>
              <a:rPr kumimoji="1" lang="ko-KR" altLang="en-US" sz="2000" dirty="0" err="1"/>
              <a:t>으로</a:t>
            </a:r>
            <a:r>
              <a:rPr kumimoji="1" lang="ko-KR" altLang="en-US" sz="2000" dirty="0"/>
              <a:t> 구성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594876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Frontend Server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–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Login</a:t>
            </a:r>
            <a:endParaRPr kumimoji="1" lang="ko-Kore-KR" altLang="en-US" sz="3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CD9BB1-FEC4-7749-82B3-1ACAEA289B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10" b="7593"/>
          <a:stretch/>
        </p:blipFill>
        <p:spPr>
          <a:xfrm>
            <a:off x="2181670" y="2149305"/>
            <a:ext cx="7828659" cy="44660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7003B1-83CC-7D4F-9D7A-956EC91B47B9}"/>
              </a:ext>
            </a:extLst>
          </p:cNvPr>
          <p:cNvSpPr txBox="1"/>
          <p:nvPr/>
        </p:nvSpPr>
        <p:spPr>
          <a:xfrm>
            <a:off x="1351353" y="1288860"/>
            <a:ext cx="9068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로그인시</a:t>
            </a:r>
            <a:r>
              <a:rPr kumimoji="1" lang="ko-KR" altLang="en-US" dirty="0"/>
              <a:t> 해당 사용자의 조직 관리자 권한을 반환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채널이 없을 시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No_Channel</a:t>
            </a:r>
            <a:r>
              <a:rPr kumimoji="1" lang="ko-KR" altLang="en-US" dirty="0"/>
              <a:t> 페이지를 반환하고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채널이 있을 시 </a:t>
            </a:r>
            <a:r>
              <a:rPr kumimoji="1" lang="en-US" altLang="ko-KR" dirty="0"/>
              <a:t>Home</a:t>
            </a:r>
            <a:r>
              <a:rPr kumimoji="1" lang="ko-KR" altLang="en-US" dirty="0"/>
              <a:t> 페이지를 반환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26462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Frontend Server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–</a:t>
            </a:r>
            <a:r>
              <a:rPr kumimoji="1" lang="ko-KR" altLang="en-US" sz="3000" dirty="0"/>
              <a:t> </a:t>
            </a:r>
            <a:r>
              <a:rPr kumimoji="1" lang="en-US" altLang="ko-KR" sz="3000" dirty="0" err="1"/>
              <a:t>No_Channel</a:t>
            </a:r>
            <a:endParaRPr kumimoji="1" lang="ko-Kore-KR" altLang="en-US" sz="3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7003B1-83CC-7D4F-9D7A-956EC91B47B9}"/>
              </a:ext>
            </a:extLst>
          </p:cNvPr>
          <p:cNvSpPr txBox="1"/>
          <p:nvPr/>
        </p:nvSpPr>
        <p:spPr>
          <a:xfrm>
            <a:off x="2098094" y="1232702"/>
            <a:ext cx="4442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채널을</a:t>
            </a:r>
            <a:r>
              <a:rPr kumimoji="1" lang="ko-KR" altLang="en-US" dirty="0"/>
              <a:t> 생성하고 </a:t>
            </a:r>
            <a:r>
              <a:rPr kumimoji="1" lang="ko-KR" altLang="en-US" dirty="0" err="1"/>
              <a:t>체인코드를</a:t>
            </a:r>
            <a:r>
              <a:rPr kumimoji="1" lang="ko-KR" altLang="en-US" dirty="0"/>
              <a:t> 업로드 함</a:t>
            </a:r>
            <a:endParaRPr kumimoji="1" lang="ko-Kore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565C57-9B83-484F-8460-BA9DCC73D7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35" b="6207"/>
          <a:stretch/>
        </p:blipFill>
        <p:spPr>
          <a:xfrm>
            <a:off x="479966" y="2199386"/>
            <a:ext cx="8317193" cy="43019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60C4C47-5D91-8045-98C8-0908A25A95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15" b="6360"/>
          <a:stretch/>
        </p:blipFill>
        <p:spPr>
          <a:xfrm>
            <a:off x="5838437" y="1884456"/>
            <a:ext cx="5917444" cy="308908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4912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Frontend Server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–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Home</a:t>
            </a:r>
            <a:endParaRPr kumimoji="1" lang="ko-Kore-KR" altLang="en-US" sz="3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7003B1-83CC-7D4F-9D7A-956EC91B47B9}"/>
              </a:ext>
            </a:extLst>
          </p:cNvPr>
          <p:cNvSpPr txBox="1"/>
          <p:nvPr/>
        </p:nvSpPr>
        <p:spPr>
          <a:xfrm>
            <a:off x="2181670" y="1218013"/>
            <a:ext cx="7556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공유할</a:t>
            </a:r>
            <a:r>
              <a:rPr kumimoji="1" lang="ko-KR" altLang="en-US" dirty="0"/>
              <a:t> 네트워크에 대한 관리 기능을 하며 네트워크 상태를 확인 가능</a:t>
            </a:r>
            <a:endParaRPr kumimoji="1" lang="ko-Kore-KR" altLang="en-US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0E60E6A6-AF52-AD41-8298-08D2A2C948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76" b="6513"/>
          <a:stretch/>
        </p:blipFill>
        <p:spPr>
          <a:xfrm>
            <a:off x="1303283" y="1738436"/>
            <a:ext cx="9585434" cy="496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0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/>
              <a:t>IoT Gateway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564707"/>
            <a:ext cx="8278079" cy="2803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주기적으로 블록 체인 네트워크와 통신 수행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네트워크에 속한 노드들에 대한 직접적인 차단 작업 수행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latin typeface="+mn-ea"/>
              </a:rPr>
              <a:t>Python</a:t>
            </a:r>
            <a:r>
              <a:rPr kumimoji="1" lang="ko-KR" altLang="en-US" sz="2000" dirty="0">
                <a:latin typeface="+mn-ea"/>
              </a:rPr>
              <a:t>을 통해 소스 코드의 높은 </a:t>
            </a:r>
            <a:r>
              <a:rPr kumimoji="1" lang="ko-KR" altLang="en-US" sz="2000" dirty="0" err="1">
                <a:latin typeface="+mn-ea"/>
              </a:rPr>
              <a:t>이식성</a:t>
            </a:r>
            <a:r>
              <a:rPr kumimoji="1" lang="ko-KR" altLang="en-US" sz="2000" dirty="0">
                <a:latin typeface="+mn-ea"/>
              </a:rPr>
              <a:t> 제공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상대적으로 저렴한 </a:t>
            </a:r>
            <a:r>
              <a:rPr kumimoji="1" lang="en-US" altLang="ko-KR" sz="2000" dirty="0">
                <a:latin typeface="+mn-ea"/>
              </a:rPr>
              <a:t>Raspberry Pi</a:t>
            </a:r>
            <a:r>
              <a:rPr kumimoji="1" lang="ko-KR" altLang="en-US" sz="2000" dirty="0" err="1">
                <a:latin typeface="+mn-ea"/>
              </a:rPr>
              <a:t>를</a:t>
            </a:r>
            <a:r>
              <a:rPr kumimoji="1" lang="ko-KR" altLang="en-US" sz="2000" dirty="0">
                <a:latin typeface="+mn-ea"/>
              </a:rPr>
              <a:t> 이용하여 적은 투자비용으로도 시스템을 도입할 수 있도록 함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게이트웨이의 변경을 통한 다양한 자원의 접근 제어 가능</a:t>
            </a:r>
            <a:endParaRPr kumimoji="1"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24755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/>
              <a:t>IoT Gateway</a:t>
            </a:r>
            <a:endParaRPr kumimoji="1" lang="ko-Kore-KR" altLang="en-US" sz="3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8086A2-F2A4-457C-811D-8D21D021E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864" y="2135472"/>
            <a:ext cx="7322425" cy="1975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05C844-5CBE-4A6D-BE7C-B7FB6AAAA9F1}"/>
              </a:ext>
            </a:extLst>
          </p:cNvPr>
          <p:cNvSpPr txBox="1"/>
          <p:nvPr/>
        </p:nvSpPr>
        <p:spPr>
          <a:xfrm>
            <a:off x="996594" y="4385352"/>
            <a:ext cx="8673367" cy="1420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주기적인 블록체인 네트워크와의 통신을 통해 등록된 사용자에 대한 정보 갱신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사용자와 블록체인 네트워크 사이에 위치하여 라우팅 기능 제공</a:t>
            </a:r>
            <a:endParaRPr kumimoji="1"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6552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/>
              <a:t>IoT Gateway</a:t>
            </a:r>
            <a:endParaRPr kumimoji="1" lang="ko-Kore-KR" alt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5C844-5CBE-4A6D-BE7C-B7FB6AAAA9F1}"/>
              </a:ext>
            </a:extLst>
          </p:cNvPr>
          <p:cNvSpPr txBox="1"/>
          <p:nvPr/>
        </p:nvSpPr>
        <p:spPr>
          <a:xfrm>
            <a:off x="1080677" y="2975200"/>
            <a:ext cx="7335748" cy="1879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주기적인 블록체인 네트워크와의 통신을 통해 임시 사용자 목록 유지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latin typeface="+mn-ea"/>
              </a:rPr>
              <a:t>Python-iptables </a:t>
            </a:r>
            <a:r>
              <a:rPr kumimoji="1" lang="ko-KR" altLang="en-US" sz="2000" dirty="0">
                <a:latin typeface="+mn-ea"/>
              </a:rPr>
              <a:t>라이브러리를 이용하여 연결된 장비에 대한 연결 허용 및 차단 관리</a:t>
            </a:r>
            <a:endParaRPr kumimoji="1" lang="en-US" altLang="ko-KR" sz="2000" dirty="0"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6A157B-545F-4C56-9B4B-373904B7A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577298"/>
            <a:ext cx="12039600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212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+mj-lt"/>
              </a:rPr>
              <a:t>프로젝트 결론</a:t>
            </a:r>
            <a:endParaRPr kumimoji="1" lang="ko-Kore-KR" altLang="en-US" sz="3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F38F52-7496-4D71-98E6-2B6B92D5BA75}"/>
              </a:ext>
            </a:extLst>
          </p:cNvPr>
          <p:cNvSpPr txBox="1"/>
          <p:nvPr/>
        </p:nvSpPr>
        <p:spPr>
          <a:xfrm>
            <a:off x="1956960" y="1564707"/>
            <a:ext cx="8278079" cy="4637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기존의 중앙 집중형 접근 제어 시스템에서 벗어난 블록체인 기반의 접근 제어 시스템 구축함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이를 통해 접근 제어 시스템의 보안성</a:t>
            </a:r>
            <a:r>
              <a:rPr kumimoji="1" lang="en-US" altLang="ko-KR" sz="2000" dirty="0">
                <a:latin typeface="+mn-ea"/>
              </a:rPr>
              <a:t>, </a:t>
            </a:r>
            <a:r>
              <a:rPr kumimoji="1" lang="ko-KR" altLang="en-US" sz="2000" dirty="0" err="1">
                <a:latin typeface="+mn-ea"/>
              </a:rPr>
              <a:t>분산성</a:t>
            </a:r>
            <a:r>
              <a:rPr kumimoji="1" lang="en-US" altLang="ko-KR" sz="2000" dirty="0">
                <a:latin typeface="+mn-ea"/>
              </a:rPr>
              <a:t>, </a:t>
            </a:r>
            <a:r>
              <a:rPr kumimoji="1" lang="ko-KR" altLang="en-US" sz="2000" dirty="0">
                <a:latin typeface="+mn-ea"/>
              </a:rPr>
              <a:t>무결성</a:t>
            </a:r>
            <a:r>
              <a:rPr kumimoji="1" lang="en-US" altLang="ko-KR" sz="2000" dirty="0">
                <a:latin typeface="+mn-ea"/>
              </a:rPr>
              <a:t>, </a:t>
            </a:r>
            <a:r>
              <a:rPr kumimoji="1" lang="ko-KR" altLang="en-US" sz="2000" dirty="0">
                <a:latin typeface="+mn-ea"/>
              </a:rPr>
              <a:t>경제성을 </a:t>
            </a:r>
            <a:r>
              <a:rPr kumimoji="1" lang="ko-KR" altLang="en-US" sz="2000" dirty="0" err="1">
                <a:latin typeface="+mn-ea"/>
              </a:rPr>
              <a:t>증대시킴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다양한 </a:t>
            </a:r>
            <a:r>
              <a:rPr kumimoji="1" lang="en-US" altLang="ko-KR" sz="2000" dirty="0">
                <a:latin typeface="+mn-ea"/>
              </a:rPr>
              <a:t>IoT </a:t>
            </a:r>
            <a:r>
              <a:rPr kumimoji="1" lang="ko-KR" altLang="en-US" sz="2000" dirty="0">
                <a:latin typeface="+mn-ea"/>
              </a:rPr>
              <a:t>장비들을 수용 가능하도록 구성함으로써 이식성을 </a:t>
            </a:r>
            <a:r>
              <a:rPr kumimoji="1" lang="ko-KR" altLang="en-US" sz="2000" dirty="0" err="1">
                <a:latin typeface="+mn-ea"/>
              </a:rPr>
              <a:t>증대시킴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블록체인 네트워크와 스마트 </a:t>
            </a:r>
            <a:r>
              <a:rPr kumimoji="1" lang="ko-KR" altLang="en-US" sz="2000" dirty="0" err="1">
                <a:latin typeface="+mn-ea"/>
              </a:rPr>
              <a:t>컨트랙트를</a:t>
            </a:r>
            <a:r>
              <a:rPr kumimoji="1" lang="ko-KR" altLang="en-US" sz="2000" dirty="0">
                <a:latin typeface="+mn-ea"/>
              </a:rPr>
              <a:t> 통해 네트워크 자원 뿐만 아니라 파일과 기기의 동작 등 다양한 자원을 대상으로 한 접근 제어가 가능하여 확장성이 증대되어 이에 따른 향후 연구를 기대할 수 있음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1327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/>
              <a:t>프로젝트 개요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564707"/>
            <a:ext cx="8278079" cy="3264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IoT </a:t>
            </a:r>
            <a:r>
              <a:rPr kumimoji="1" lang="ko-KR" altLang="en-US" sz="2000" dirty="0"/>
              <a:t>시장 규모 및 기술 발전과 함께 </a:t>
            </a:r>
            <a:r>
              <a:rPr kumimoji="1" lang="en-US" altLang="ko-KR" sz="2000" dirty="0"/>
              <a:t>IoT </a:t>
            </a:r>
            <a:r>
              <a:rPr kumimoji="1" lang="ko-KR" altLang="en-US" sz="2000" dirty="0"/>
              <a:t>장비들을 관리하기 위한 접근 제어 시스템에 대한 관심이 증가하는 추세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그러나 기존의 중앙 집중형 접근 제어 시스템의 단점이 명확하고 </a:t>
            </a:r>
            <a:r>
              <a:rPr kumimoji="1" lang="en-US" altLang="ko-KR" sz="2000" dirty="0"/>
              <a:t>IoT </a:t>
            </a:r>
            <a:r>
              <a:rPr kumimoji="1" lang="ko-KR" altLang="en-US" sz="2000" dirty="0"/>
              <a:t>환경에 적합하지 않은 경우가 많음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따라서 블록체인과 </a:t>
            </a:r>
            <a:r>
              <a:rPr kumimoji="1" lang="en-US" altLang="ko-KR" sz="2000" dirty="0"/>
              <a:t>Smart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Contract</a:t>
            </a:r>
            <a:r>
              <a:rPr kumimoji="1" lang="ko-KR" altLang="en-US" sz="2000" dirty="0"/>
              <a:t>를 이용하여 보안성</a:t>
            </a:r>
            <a:r>
              <a:rPr kumimoji="1" lang="en-US" altLang="ko-KR" sz="2000" dirty="0"/>
              <a:t>, </a:t>
            </a:r>
            <a:r>
              <a:rPr kumimoji="1" lang="ko-KR" altLang="en-US" sz="2000" dirty="0" err="1"/>
              <a:t>분산성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비용 절감 등을 비롯하여 기존 시스템의 단점을 완화하기 위한 시스템의 구현 방법 및  해결 방안 제시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995999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 err="1">
                <a:latin typeface="+mj-lt"/>
              </a:rPr>
              <a:t>QnA</a:t>
            </a:r>
            <a:endParaRPr kumimoji="1" lang="ko-Kore-KR" alt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03414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>
                <a:latin typeface="+mj-lt"/>
              </a:rPr>
              <a:t>감사합니다</a:t>
            </a:r>
            <a:endParaRPr kumimoji="1" lang="ko-Kore-KR" alt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183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/>
              <a:t>시스템 기능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564707"/>
            <a:ext cx="8278079" cy="3264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관리할 자원에 대한 정책의 생성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갱신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삭제 기능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자원에 접근할 수 있는 사용자에 대한 생성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탐색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갱신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삭제 기능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관리되는 자원에 대한 사용자의 접근 통제 기능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등록된 정책에 위배되는 특정 행위를 감지하여 이에 대한 </a:t>
            </a:r>
            <a:r>
              <a:rPr kumimoji="1" lang="ko-KR" altLang="en-US" sz="2000" dirty="0" err="1"/>
              <a:t>패널티를</a:t>
            </a:r>
            <a:r>
              <a:rPr kumimoji="1" lang="ko-KR" altLang="en-US" sz="2000" dirty="0"/>
              <a:t> 부과하는 기능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다양한 </a:t>
            </a:r>
            <a:r>
              <a:rPr kumimoji="1" lang="en-US" altLang="ko-KR" sz="2000" dirty="0"/>
              <a:t>IoT </a:t>
            </a:r>
            <a:r>
              <a:rPr kumimoji="1" lang="ko-KR" altLang="en-US" sz="2000" dirty="0"/>
              <a:t>장비에 대한 연결 지원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웹을 통한 사용자 인터페이스 제공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461090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44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/>
              <a:t>시스템 구조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286125" y="1177463"/>
            <a:ext cx="5619750" cy="515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85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/>
              <a:t>블록체인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564707"/>
            <a:ext cx="8278079" cy="372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/>
              <a:t>Private BlockChain</a:t>
            </a:r>
            <a:r>
              <a:rPr kumimoji="1" lang="ko-KR" altLang="en-US" sz="2000"/>
              <a:t>인 </a:t>
            </a:r>
            <a:r>
              <a:rPr kumimoji="1" lang="en-US" altLang="ko-KR" sz="2000"/>
              <a:t>Hyperledger Fabric</a:t>
            </a:r>
            <a:r>
              <a:rPr kumimoji="1" lang="ko-KR" altLang="en-US" sz="2000"/>
              <a:t>을 사용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endParaRPr kumimoji="1" lang="en-US" altLang="ko-KR" sz="20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/>
              <a:t>Hyperledger Fabric</a:t>
            </a:r>
            <a:r>
              <a:rPr kumimoji="1" lang="ko-KR" altLang="en-US" sz="2000"/>
              <a:t>을</a:t>
            </a:r>
            <a:r>
              <a:rPr kumimoji="1" lang="en-US" altLang="ko-KR" sz="2000"/>
              <a:t> </a:t>
            </a:r>
            <a:r>
              <a:rPr kumimoji="1" lang="ko-KR" altLang="en-US" sz="2000"/>
              <a:t>사용하는 이유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</a:t>
            </a:r>
            <a:r>
              <a:rPr kumimoji="1" lang="en-US" altLang="ko-KR" sz="2000"/>
              <a:t>-</a:t>
            </a:r>
            <a:r>
              <a:rPr kumimoji="1" lang="ko-KR" altLang="en-US" sz="2000"/>
              <a:t> 신뢰하는 조직끼리 채널</a:t>
            </a:r>
            <a:r>
              <a:rPr kumimoji="1" lang="en-US" altLang="ko-KR" sz="2000"/>
              <a:t>(</a:t>
            </a:r>
            <a:r>
              <a:rPr kumimoji="1" lang="ko-KR" altLang="en-US" sz="2000"/>
              <a:t>서브 네트워크</a:t>
            </a:r>
            <a:r>
              <a:rPr kumimoji="1" lang="en-US" altLang="ko-KR" sz="2000"/>
              <a:t>)</a:t>
            </a:r>
            <a:r>
              <a:rPr kumimoji="1" lang="ko-KR" altLang="en-US" sz="2000"/>
              <a:t>을 구성할 수 있어 중요한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  네트워크 정보가 외부로 노출</a:t>
            </a:r>
            <a:r>
              <a:rPr kumimoji="1" lang="en-US" altLang="ko-KR" sz="2000"/>
              <a:t> </a:t>
            </a:r>
            <a:r>
              <a:rPr kumimoji="1" lang="ko-KR" altLang="en-US" sz="2000"/>
              <a:t>되는 것을 방지할 수 있음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</a:t>
            </a:r>
            <a:r>
              <a:rPr kumimoji="1" lang="en-US" altLang="ko-KR" sz="2000"/>
              <a:t>-</a:t>
            </a:r>
            <a:r>
              <a:rPr kumimoji="1" lang="ko-KR" altLang="en-US" sz="2000"/>
              <a:t> 스마트 컨트랙트를 호출하는 수수료가 없음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</a:t>
            </a:r>
            <a:r>
              <a:rPr kumimoji="1" lang="en-US" altLang="ko-KR" sz="2000"/>
              <a:t>-</a:t>
            </a:r>
            <a:r>
              <a:rPr kumimoji="1" lang="ko-KR" altLang="en-US" sz="2000"/>
              <a:t> 스마트 컨트랙트</a:t>
            </a:r>
            <a:r>
              <a:rPr kumimoji="1" lang="en-US" altLang="ko-KR" sz="2000"/>
              <a:t>(</a:t>
            </a:r>
            <a:r>
              <a:rPr kumimoji="1" lang="ko-KR" altLang="en-US" sz="2000"/>
              <a:t>체인 코드</a:t>
            </a:r>
            <a:r>
              <a:rPr kumimoji="1" lang="en-US" altLang="ko-KR" sz="2000"/>
              <a:t>)</a:t>
            </a:r>
            <a:r>
              <a:rPr kumimoji="1" lang="ko-KR" altLang="en-US" sz="2000"/>
              <a:t>개발 언어가 다양하여 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  개발 생산성이 높아짐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30563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338C650-13FE-D148-9045-92F42E2A8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327" y="1636631"/>
            <a:ext cx="4929673" cy="33272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3000" dirty="0"/>
              <a:t>블록</a:t>
            </a:r>
            <a:r>
              <a:rPr kumimoji="1" lang="ko-KR" altLang="en-US" sz="3000" dirty="0"/>
              <a:t> 체인 네트워크 구조</a:t>
            </a:r>
            <a:endParaRPr kumimoji="1" lang="ko-Kore-KR" alt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BB8B53-3810-E949-97DA-D7CBF0FDF308}"/>
              </a:ext>
            </a:extLst>
          </p:cNvPr>
          <p:cNvSpPr txBox="1"/>
          <p:nvPr/>
        </p:nvSpPr>
        <p:spPr>
          <a:xfrm>
            <a:off x="1345342" y="5058601"/>
            <a:ext cx="2377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R1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NAC</a:t>
            </a:r>
            <a:r>
              <a:rPr kumimoji="1" lang="ko-KR" altLang="en-US" dirty="0"/>
              <a:t> 서비스 회사</a:t>
            </a:r>
            <a:endParaRPr kumimoji="1" lang="en-US" altLang="ko-KR" dirty="0"/>
          </a:p>
          <a:p>
            <a:r>
              <a:rPr kumimoji="1" lang="en-US" altLang="ko-Kore-KR" dirty="0"/>
              <a:t>R2 : </a:t>
            </a:r>
            <a:r>
              <a:rPr kumimoji="1" lang="ko-Kore-KR" altLang="en-US" dirty="0"/>
              <a:t>영남대학교</a:t>
            </a:r>
            <a:endParaRPr kumimoji="1" lang="en-US" altLang="ko-Kore-KR" dirty="0"/>
          </a:p>
          <a:p>
            <a:r>
              <a:rPr kumimoji="1" lang="en-US" altLang="ko-Kore-KR" dirty="0"/>
              <a:t>R3 :</a:t>
            </a:r>
            <a:r>
              <a:rPr kumimoji="1" lang="ko-KR" altLang="en-US" dirty="0"/>
              <a:t> 경북대학교</a:t>
            </a:r>
            <a:endParaRPr kumimoji="1" lang="ko-Kore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0C0D19B-76B0-E24A-AE03-B999AB45B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513" y="1636631"/>
            <a:ext cx="4746171" cy="42615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04F7B7-70C0-7248-BABF-34D340756E14}"/>
              </a:ext>
            </a:extLst>
          </p:cNvPr>
          <p:cNvSpPr txBox="1"/>
          <p:nvPr/>
        </p:nvSpPr>
        <p:spPr>
          <a:xfrm>
            <a:off x="6091513" y="1267299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확장</a:t>
            </a:r>
            <a:r>
              <a:rPr kumimoji="1" lang="ko-KR" altLang="en-US" dirty="0"/>
              <a:t> 구조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4A85E5-1CD3-0E4B-B78A-30F2211BCFF0}"/>
              </a:ext>
            </a:extLst>
          </p:cNvPr>
          <p:cNvSpPr txBox="1"/>
          <p:nvPr/>
        </p:nvSpPr>
        <p:spPr>
          <a:xfrm>
            <a:off x="1345342" y="1337734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기본</a:t>
            </a:r>
            <a:r>
              <a:rPr kumimoji="1" lang="ko-KR" altLang="en-US" dirty="0"/>
              <a:t> 구조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143972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 dirty="0" err="1"/>
              <a:t>스마트컨트랙트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(</a:t>
            </a:r>
            <a:r>
              <a:rPr kumimoji="1" lang="ko-KR" altLang="en-US" sz="3000" dirty="0"/>
              <a:t>체인 코드</a:t>
            </a:r>
            <a:r>
              <a:rPr kumimoji="1" lang="en-US" altLang="ko-KR" sz="3000" dirty="0"/>
              <a:t>)</a:t>
            </a:r>
            <a:endParaRPr kumimoji="1" lang="ko-KR" altLang="en-US" sz="3000" dirty="0"/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pic>
        <p:nvPicPr>
          <p:cNvPr id="7" name="그림 6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1766460" y="1838676"/>
            <a:ext cx="9119454" cy="174772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79570" y="3586404"/>
            <a:ext cx="983285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접근 제어 시스템에 필요한 </a:t>
            </a:r>
            <a:r>
              <a:rPr lang="ko-KR" altLang="en-US" i="0" u="none" strike="noStrike" dirty="0" err="1">
                <a:solidFill>
                  <a:srgbClr val="000000"/>
                </a:solidFill>
                <a:latin typeface="+mn-ea"/>
              </a:rPr>
              <a:t>스마트컨트렉트는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en-US" i="0" u="none" strike="noStrike" dirty="0">
                <a:solidFill>
                  <a:srgbClr val="000000"/>
                </a:solidFill>
                <a:latin typeface="+mn-ea"/>
              </a:rPr>
              <a:t>RC, ACC, JC 3개의 </a:t>
            </a:r>
            <a:r>
              <a:rPr lang="EN-US" altLang="en-US" i="0" u="none" strike="noStrike" dirty="0" err="1">
                <a:solidFill>
                  <a:srgbClr val="000000"/>
                </a:solidFill>
                <a:latin typeface="+mn-ea"/>
              </a:rPr>
              <a:t>체인코드로</a:t>
            </a:r>
            <a:r>
              <a:rPr lang="EN-US" altLang="en-US" i="0" u="none" strike="noStrike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en-US" i="0" u="none" strike="noStrike" dirty="0" err="1">
                <a:solidFill>
                  <a:srgbClr val="000000"/>
                </a:solidFill>
                <a:latin typeface="+mn-ea"/>
              </a:rPr>
              <a:t>구성되어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en-US" i="0" u="none" strike="noStrike" dirty="0" err="1">
                <a:solidFill>
                  <a:srgbClr val="000000"/>
                </a:solidFill>
                <a:latin typeface="+mn-ea"/>
              </a:rPr>
              <a:t>있다</a:t>
            </a:r>
            <a:r>
              <a:rPr lang="EN-US" altLang="en-US" i="0" u="none" strike="noStrike" dirty="0">
                <a:solidFill>
                  <a:srgbClr val="000000"/>
                </a:solidFill>
                <a:latin typeface="+mn-ea"/>
              </a:rPr>
              <a:t>.</a:t>
            </a:r>
            <a:endParaRPr lang="en-US" altLang="en-US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endParaRPr lang="ko-KR" altLang="en-US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스마트 </a:t>
            </a:r>
            <a:r>
              <a:rPr lang="ko-KR" altLang="en-US" i="0" u="none" strike="noStrike" dirty="0" err="1">
                <a:solidFill>
                  <a:srgbClr val="000000"/>
                </a:solidFill>
                <a:latin typeface="+mn-ea"/>
              </a:rPr>
              <a:t>컨트랙트는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 네트워크 제공자</a:t>
            </a:r>
            <a:r>
              <a:rPr lang="en-US" altLang="ko-KR" i="0" u="none" strike="noStrike" dirty="0">
                <a:solidFill>
                  <a:srgbClr val="000000"/>
                </a:solidFill>
                <a:latin typeface="+mn-ea"/>
              </a:rPr>
              <a:t>(Subject)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와 네트워크 사용자</a:t>
            </a:r>
            <a:r>
              <a:rPr lang="en-US" altLang="ko-KR" i="0" u="none" strike="noStrike" dirty="0">
                <a:solidFill>
                  <a:srgbClr val="000000"/>
                </a:solidFill>
                <a:latin typeface="+mn-ea"/>
              </a:rPr>
              <a:t>(Object)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쌍의 접근권한을 관리한다</a:t>
            </a:r>
            <a:r>
              <a:rPr lang="en-US" altLang="ko-KR" i="0" u="none" strike="noStrike" dirty="0">
                <a:solidFill>
                  <a:srgbClr val="000000"/>
                </a:solidFill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707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 dirty="0"/>
              <a:t>스마트 </a:t>
            </a:r>
            <a:r>
              <a:rPr kumimoji="1" lang="ko-KR" altLang="en-US" sz="3000" dirty="0" err="1"/>
              <a:t>컨트랙트</a:t>
            </a:r>
            <a:r>
              <a:rPr kumimoji="1" lang="en-US" altLang="ko-KR" sz="3000" dirty="0"/>
              <a:t>-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RC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sp>
        <p:nvSpPr>
          <p:cNvPr id="8" name="TextBox 7"/>
          <p:cNvSpPr txBox="1"/>
          <p:nvPr/>
        </p:nvSpPr>
        <p:spPr>
          <a:xfrm>
            <a:off x="2693670" y="4319942"/>
            <a:ext cx="8285779" cy="2334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378227" y="4282547"/>
            <a:ext cx="9832858" cy="197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 err="1">
                <a:latin typeface="+mn-ea"/>
              </a:rPr>
              <a:t>RC는</a:t>
            </a:r>
            <a:r>
              <a:rPr lang="ko-KR" altLang="en-US" sz="1600" i="0" u="none" strike="noStrike" dirty="0">
                <a:latin typeface="+mn-ea"/>
              </a:rPr>
              <a:t> 네트워크 자원을 공유할 조직과 자원의 접근하려는 사용자들과 자원을 관리한다.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네</a:t>
            </a:r>
            <a:r>
              <a:rPr lang="en-US" altLang="ko-KR" sz="1600" i="0" u="none" strike="noStrike" dirty="0" err="1">
                <a:latin typeface="+mn-ea"/>
              </a:rPr>
              <a:t>트워크에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연결된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노드들을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추가</a:t>
            </a:r>
            <a:r>
              <a:rPr lang="en-US" altLang="ko-KR" sz="1600" i="0" u="none" strike="noStrike" dirty="0">
                <a:latin typeface="+mn-ea"/>
              </a:rPr>
              <a:t>, </a:t>
            </a:r>
            <a:r>
              <a:rPr lang="en-US" altLang="ko-KR" sz="1600" i="0" u="none" strike="noStrike" dirty="0" err="1">
                <a:latin typeface="+mn-ea"/>
              </a:rPr>
              <a:t>수정</a:t>
            </a:r>
            <a:r>
              <a:rPr lang="en-US" altLang="ko-KR" sz="1600" i="0" u="none" strike="noStrike" dirty="0">
                <a:latin typeface="+mn-ea"/>
              </a:rPr>
              <a:t>, </a:t>
            </a:r>
            <a:r>
              <a:rPr lang="en-US" altLang="ko-KR" sz="1600" i="0" u="none" strike="noStrike" dirty="0" err="1">
                <a:latin typeface="+mn-ea"/>
              </a:rPr>
              <a:t>삭제할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수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있다</a:t>
            </a:r>
            <a:r>
              <a:rPr lang="en-US" altLang="ko-KR" sz="1600" i="0" u="none" strike="noStrike" dirty="0">
                <a:latin typeface="+mn-ea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latin typeface="+mn-ea"/>
              </a:rPr>
              <a:t>ACC </a:t>
            </a:r>
            <a:r>
              <a:rPr lang="ko-KR" altLang="en-US" sz="1600" i="0" u="none" strike="noStrike" dirty="0" err="1">
                <a:latin typeface="+mn-ea"/>
              </a:rPr>
              <a:t>체인코드의</a:t>
            </a:r>
            <a:r>
              <a:rPr lang="ko-KR" altLang="en-US" sz="1600" i="0" u="none" strike="noStrike" dirty="0">
                <a:latin typeface="+mn-ea"/>
              </a:rPr>
              <a:t> 정보를 담고 있어 ACC </a:t>
            </a:r>
            <a:r>
              <a:rPr lang="ko-KR" altLang="en-US" sz="1600" i="0" u="none" strike="noStrike" dirty="0" err="1">
                <a:latin typeface="+mn-ea"/>
              </a:rPr>
              <a:t>체인코드</a:t>
            </a:r>
            <a:r>
              <a:rPr lang="ko-KR" altLang="en-US" sz="1600" i="0" u="none" strike="noStrike" dirty="0">
                <a:latin typeface="+mn-ea"/>
              </a:rPr>
              <a:t> 업데이트를 빠르게 반영할 수 있다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latin typeface="+mn-ea"/>
              </a:rPr>
              <a:t>위의 기능을 동작하기 위해 위의 </a:t>
            </a:r>
            <a:r>
              <a:rPr lang="en-US" altLang="ko-KR" sz="1600" i="0" u="none" strike="noStrike" dirty="0" err="1">
                <a:latin typeface="+mn-ea"/>
              </a:rPr>
              <a:t>LookUpTable</a:t>
            </a:r>
            <a:r>
              <a:rPr lang="ko-KR" altLang="en-US" sz="1600" i="0" u="none" strike="noStrike" dirty="0">
                <a:latin typeface="+mn-ea"/>
              </a:rPr>
              <a:t>이라는 테이블을 활용한다</a:t>
            </a:r>
            <a:r>
              <a:rPr lang="en-US" altLang="ko-KR" sz="1600" i="0" u="none" strike="noStrike" dirty="0">
                <a:latin typeface="+mn-ea"/>
              </a:rPr>
              <a:t>.</a:t>
            </a: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10545"/>
              </p:ext>
            </p:extLst>
          </p:nvPr>
        </p:nvGraphicFramePr>
        <p:xfrm>
          <a:off x="2626648" y="1301329"/>
          <a:ext cx="6938702" cy="2864507"/>
        </p:xfrm>
        <a:graphic>
          <a:graphicData uri="http://schemas.openxmlformats.org/drawingml/2006/table">
            <a:tbl>
              <a:tblPr firstRow="1" bandRow="1"/>
              <a:tblGrid>
                <a:gridCol w="1944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46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Description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랜덤으로 생성한 </a:t>
                      </a: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UUID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MethodName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네트워크를 설명할 이름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Subject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게이트 웨이의 이름과 맥주소를 가지는 객체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0469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Objects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각각의 오브젝트의 이름과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맥주소를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가지는 객체의 배열 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scName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Acc 체인코드의 이름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abi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Acc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체인코드에서</a:t>
                      </a: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실행할</a:t>
                      </a: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접근제어</a:t>
                      </a: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함수</a:t>
                      </a: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이름</a:t>
                      </a:r>
                      <a:endParaRPr lang="EN-US" altLang="en-US" sz="1000" b="0" i="0" u="none" strike="noStrike" dirty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8148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 dirty="0"/>
              <a:t>스마트 </a:t>
            </a:r>
            <a:r>
              <a:rPr kumimoji="1" lang="ko-KR" altLang="en-US" sz="3000" dirty="0" err="1"/>
              <a:t>컨트랙트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-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ACC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sp>
        <p:nvSpPr>
          <p:cNvPr id="8" name="TextBox 7"/>
          <p:cNvSpPr txBox="1"/>
          <p:nvPr/>
        </p:nvSpPr>
        <p:spPr>
          <a:xfrm>
            <a:off x="2693670" y="4319942"/>
            <a:ext cx="8285779" cy="2334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333880" y="4893748"/>
            <a:ext cx="983285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 err="1">
                <a:latin typeface="+mn-ea"/>
              </a:rPr>
              <a:t>ACC는</a:t>
            </a:r>
            <a:r>
              <a:rPr lang="ko-KR" altLang="en-US" sz="1600" i="0" u="none" strike="noStrike" dirty="0">
                <a:latin typeface="+mn-ea"/>
              </a:rPr>
              <a:t> 해당 사용자가 네트워크의 자원에 대한 권한 정책을 관리하며 네트워크 자원에 접근 요청,      </a:t>
            </a:r>
            <a:br>
              <a:rPr lang="ko-KR" altLang="en-US" sz="1600" i="0" u="none" strike="noStrike" dirty="0">
                <a:latin typeface="+mn-ea"/>
              </a:rPr>
            </a:br>
            <a:r>
              <a:rPr lang="ko-KR" altLang="en-US" sz="1600" i="0" u="none" strike="noStrike" dirty="0">
                <a:latin typeface="+mn-ea"/>
              </a:rPr>
              <a:t>오작동에 대한 차단 로그 관리 기능을 한다.</a:t>
            </a:r>
            <a:endParaRPr lang="ko-KR" altLang="en-US" sz="1600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공유 네트워크와 </a:t>
            </a:r>
            <a:r>
              <a:rPr lang="ko-KR" altLang="en-US" sz="1600" i="0" u="none" strike="noStrike" dirty="0" err="1">
                <a:solidFill>
                  <a:srgbClr val="000000"/>
                </a:solidFill>
                <a:latin typeface="+mn-ea"/>
              </a:rPr>
              <a:t>노드간의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 접근 권한 정보가 들어있는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600" i="0" u="none" strike="noStrike" dirty="0" err="1">
                <a:solidFill>
                  <a:srgbClr val="000000"/>
                </a:solidFill>
                <a:latin typeface="+mn-ea"/>
              </a:rPr>
              <a:t>PolicyTable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을 유지하며 이는 위의 표와 같다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이전 종합설계에서의 피드백으로 사용자 </a:t>
            </a:r>
            <a:r>
              <a:rPr lang="ko-KR" altLang="en-US" sz="1600" i="0" u="none" strike="noStrike" dirty="0" err="1">
                <a:solidFill>
                  <a:srgbClr val="000000"/>
                </a:solidFill>
                <a:latin typeface="+mn-ea"/>
              </a:rPr>
              <a:t>쌍마다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 하나의 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ACC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가 </a:t>
            </a:r>
            <a:r>
              <a:rPr lang="ko-KR" altLang="en-US" sz="1600" i="0" u="none" strike="noStrike" dirty="0" err="1">
                <a:solidFill>
                  <a:srgbClr val="000000"/>
                </a:solidFill>
                <a:latin typeface="+mn-ea"/>
              </a:rPr>
              <a:t>필요한것에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 대해 개선하여</a:t>
            </a:r>
            <a:endParaRPr lang="en-US" altLang="ko-KR" sz="1600" i="0" u="none" strike="noStrike" dirty="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      하나의 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ACC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에 사용자들의 접근권한을 매핑 하였다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.</a:t>
            </a:r>
            <a:endParaRPr lang="ko-KR" altLang="en-US" sz="1600" i="0" u="none" strike="noStrike" dirty="0">
              <a:solidFill>
                <a:srgbClr val="000000"/>
              </a:solidFill>
              <a:latin typeface="+mn-ea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559967"/>
              </p:ext>
            </p:extLst>
          </p:nvPr>
        </p:nvGraphicFramePr>
        <p:xfrm>
          <a:off x="1212551" y="1137580"/>
          <a:ext cx="4414520" cy="3627120"/>
        </p:xfrm>
        <a:graphic>
          <a:graphicData uri="http://schemas.openxmlformats.org/drawingml/2006/table">
            <a:tbl>
              <a:tblPr firstRow="1" bandRow="1"/>
              <a:tblGrid>
                <a:gridCol w="1236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7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Description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랜덤으로 생성한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UUID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subjectId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네트워크의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ID (LookUpTable과 매칭되는)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Object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 사용자의 이름과 맥주소를 가지는 객체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resource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사용자가 접근할 수 있는 네트워크의 자원 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action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사용자가 접근할 수 있는 네트워크의 자원에 대한 행동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(C, R, U, D)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permission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사용자의 네트워크 접근 권한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toLR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사용자가 마지막으로 네트워크에 접근한 시간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timeOfUnblock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사용자가 비정상적인 접근 요청으로 접근 제한이 걸렸을 때 제한이 해제되는 시간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minInterval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 재요청시 최소로 필요한 시간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(단위는 분)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noFR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minInterval 시간 이내에 요청된 접근 수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threshold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네트워크를 차단하기 위한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noFR의 임계치 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misbehaviorTables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차단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시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차단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이유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,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차단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패널티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,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차단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발생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시간을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기록하는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배열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21B22C7-0ADA-7F44-B857-81A8B722D4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341912"/>
              </p:ext>
            </p:extLst>
          </p:nvPr>
        </p:nvGraphicFramePr>
        <p:xfrm>
          <a:off x="6250309" y="2581436"/>
          <a:ext cx="5680343" cy="1219200"/>
        </p:xfrm>
        <a:graphic>
          <a:graphicData uri="http://schemas.openxmlformats.org/drawingml/2006/table">
            <a:tbl>
              <a:tblPr firstRow="1" bandRow="1"/>
              <a:tblGrid>
                <a:gridCol w="13186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38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78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Type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Description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Misbehavior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String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오작동의 이름</a:t>
                      </a:r>
                      <a:endParaRPr lang="EN-US" altLang="en-US" sz="1400" b="0" i="0" u="none" strike="noStrike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Time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String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오작동 발생 시간</a:t>
                      </a:r>
                      <a:endParaRPr lang="EN-US" altLang="en-US" sz="1400" b="0" i="0" u="none" strike="noStrike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Penalty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Long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해당 사용자를 차단할 시간 값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단위 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: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 분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96D98C60-C31B-0C4C-B99E-1BDABD7510A9}"/>
              </a:ext>
            </a:extLst>
          </p:cNvPr>
          <p:cNvCxnSpPr>
            <a:endCxn id="7" idx="1"/>
          </p:cNvCxnSpPr>
          <p:nvPr/>
        </p:nvCxnSpPr>
        <p:spPr>
          <a:xfrm flipV="1">
            <a:off x="5627071" y="3191036"/>
            <a:ext cx="623238" cy="1366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65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{863FBF72-D9B0-4044-B1D9-BAB3A3B6A235}tf10001060</Template>
  <TotalTime>345</TotalTime>
  <Words>862</Words>
  <Application>Microsoft Office PowerPoint</Application>
  <PresentationFormat>와이드스크린</PresentationFormat>
  <Paragraphs>143</Paragraphs>
  <Slides>21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HY그래픽M</vt:lpstr>
      <vt:lpstr>돋움</vt:lpstr>
      <vt:lpstr>맑은 고딕</vt:lpstr>
      <vt:lpstr>함초롬바탕</vt:lpstr>
      <vt:lpstr>Arial</vt:lpstr>
      <vt:lpstr>Trebuchet MS</vt:lpstr>
      <vt:lpstr>Wingdings 3</vt:lpstr>
      <vt:lpstr>패싯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CHANYOUNG</dc:creator>
  <cp:lastModifiedBy>21511748@ynu.kr</cp:lastModifiedBy>
  <cp:revision>102</cp:revision>
  <dcterms:created xsi:type="dcterms:W3CDTF">2020-11-23T10:38:58Z</dcterms:created>
  <dcterms:modified xsi:type="dcterms:W3CDTF">2020-11-24T15:29:28Z</dcterms:modified>
</cp:coreProperties>
</file>

<file path=docProps/thumbnail.jpeg>
</file>